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84F-D09D-4D89-833F-92F6C33BCC9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DDF0-4BF2-4D65-8AAF-B0CC9D62B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8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CE84F-D09D-4D89-833F-92F6C33BCC9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FDDF0-4BF2-4D65-8AAF-B0CC9D62B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0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smtClean="0">
                <a:solidFill>
                  <a:srgbClr val="990033"/>
                </a:solidFill>
                <a:latin typeface="华文中宋" pitchFamily="2" charset="-122"/>
              </a:rPr>
              <a:t/>
            </a:r>
            <a:br>
              <a:rPr lang="zh-CN" altLang="en-US" sz="4400" smtClean="0">
                <a:solidFill>
                  <a:srgbClr val="990033"/>
                </a:solidFill>
                <a:latin typeface="华文中宋" pitchFamily="2" charset="-122"/>
              </a:rPr>
            </a:br>
            <a:r>
              <a:rPr lang="zh-CN" altLang="en-US" sz="4400" smtClean="0">
                <a:solidFill>
                  <a:srgbClr val="990033"/>
                </a:solidFill>
                <a:latin typeface="华文中宋" pitchFamily="2" charset="-122"/>
              </a:rPr>
              <a:t> </a:t>
            </a:r>
            <a:r>
              <a:rPr lang="en-US" altLang="zh-CN" sz="4800" b="1" smtClean="0">
                <a:solidFill>
                  <a:srgbClr val="990033"/>
                </a:solidFill>
                <a:latin typeface="Batang" pitchFamily="18" charset="-127"/>
                <a:ea typeface="Batang" pitchFamily="18" charset="-127"/>
              </a:rPr>
              <a:t>4  </a:t>
            </a:r>
            <a:r>
              <a:rPr lang="zh-CN" altLang="en-US" sz="4800" b="1" smtClean="0">
                <a:solidFill>
                  <a:srgbClr val="990033"/>
                </a:solidFill>
                <a:latin typeface="Batang" pitchFamily="18" charset="-127"/>
                <a:ea typeface="Batang" pitchFamily="18" charset="-127"/>
              </a:rPr>
              <a:t>面向对象</a:t>
            </a:r>
            <a:r>
              <a:rPr lang="en-US" altLang="zh-CN" sz="4800" b="1" smtClean="0">
                <a:solidFill>
                  <a:srgbClr val="990033"/>
                </a:solidFill>
                <a:latin typeface="Batang" pitchFamily="18" charset="-127"/>
                <a:ea typeface="Batang" pitchFamily="18" charset="-127"/>
              </a:rPr>
              <a:t>-2</a:t>
            </a:r>
            <a:endParaRPr lang="zh-CN" altLang="en-US" sz="4800" b="1" smtClean="0">
              <a:solidFill>
                <a:srgbClr val="990033"/>
              </a:solidFill>
              <a:latin typeface="Batang" pitchFamily="18" charset="-127"/>
              <a:ea typeface="Batang" pitchFamily="18" charset="-127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</a:t>
            </a:r>
            <a:r>
              <a:rPr lang="zh-CN" altLang="en-US" sz="3200" smtClean="0"/>
              <a:t>数据封装</a:t>
            </a:r>
            <a:r>
              <a:rPr lang="en-US" altLang="zh-CN" sz="3200" smtClean="0"/>
              <a:t>---</a:t>
            </a:r>
            <a:br>
              <a:rPr lang="en-US" altLang="zh-CN" sz="3200" smtClean="0"/>
            </a:br>
            <a:r>
              <a:rPr lang="en-US" altLang="zh-CN" sz="3200" smtClean="0"/>
              <a:t>final data 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78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5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02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4.5----interface</a:t>
            </a:r>
            <a:r>
              <a:rPr lang="en-US" altLang="zh-CN" sz="3200" smtClean="0">
                <a:solidFill>
                  <a:srgbClr val="FF0000"/>
                </a:solidFill>
              </a:rPr>
              <a:t> vs </a:t>
            </a:r>
            <a:r>
              <a:rPr lang="en-US" altLang="zh-CN" sz="3200" smtClean="0"/>
              <a:t> abstract class 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27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1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9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57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chemeClr val="tx1"/>
                </a:solidFill>
              </a:rPr>
              <a:t>总结</a:t>
            </a:r>
            <a:br>
              <a:rPr lang="zh-CN" altLang="en-US" sz="3200" smtClean="0">
                <a:solidFill>
                  <a:schemeClr val="tx1"/>
                </a:solidFill>
              </a:rPr>
            </a:br>
            <a:r>
              <a:rPr lang="en-US" altLang="zh-CN" sz="3200" smtClean="0">
                <a:solidFill>
                  <a:schemeClr val="tx1"/>
                </a:solidFill>
              </a:rPr>
              <a:t>(</a:t>
            </a:r>
            <a:r>
              <a:rPr lang="zh-CN" altLang="en-US" sz="3200" smtClean="0">
                <a:solidFill>
                  <a:schemeClr val="tx1"/>
                </a:solidFill>
              </a:rPr>
              <a:t>多态编程</a:t>
            </a:r>
            <a:r>
              <a:rPr lang="en-US" altLang="zh-CN" sz="3200" smtClean="0">
                <a:solidFill>
                  <a:schemeClr val="tx1"/>
                </a:solidFill>
              </a:rPr>
              <a:t>)</a:t>
            </a:r>
            <a:endParaRPr lang="en-US" altLang="zh-CN" sz="320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55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Appendix </a:t>
            </a:r>
            <a:r>
              <a:rPr lang="zh-CN" altLang="en-US" smtClean="0"/>
              <a:t>：面向接口的编程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14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45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4.6</a:t>
            </a:r>
            <a:r>
              <a:rPr lang="zh-CN" altLang="en-US" smtClean="0"/>
              <a:t>内部类和匿名类（略）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4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内部类和匿名内部类</a:t>
            </a:r>
            <a:endParaRPr lang="zh-CN" altLang="en-US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637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790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0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0958"/>
      </p:ext>
    </p:extLst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7102"/>
      </p:ext>
    </p:extLst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854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84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7151"/>
      </p:ext>
    </p:extLst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9830"/>
      </p:ext>
    </p:extLst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384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7815"/>
      </p:ext>
    </p:extLst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287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9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77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960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736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15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36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79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82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3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9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</a:t>
            </a:r>
            <a:r>
              <a:rPr lang="zh-CN" altLang="en-US" sz="3200" smtClean="0"/>
              <a:t>数据封装</a:t>
            </a:r>
            <a:r>
              <a:rPr lang="en-US" altLang="zh-CN" sz="3200" smtClean="0"/>
              <a:t>--- final </a:t>
            </a:r>
            <a:r>
              <a:rPr lang="zh-CN" altLang="en-US" sz="3200" smtClean="0"/>
              <a:t>方法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0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4.2.3  </a:t>
            </a:r>
            <a:r>
              <a:rPr lang="zh-CN" altLang="en-US" sz="3200" smtClean="0"/>
              <a:t>数据封装</a:t>
            </a:r>
            <a:r>
              <a:rPr lang="en-US" altLang="zh-CN" sz="3200" smtClean="0"/>
              <a:t>---final class(</a:t>
            </a:r>
            <a:r>
              <a:rPr lang="zh-CN" altLang="en-US" sz="3200" smtClean="0"/>
              <a:t>最终类</a:t>
            </a:r>
            <a:r>
              <a:rPr lang="en-US" altLang="zh-CN" sz="3200" smtClean="0"/>
              <a:t>)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6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继承</a:t>
            </a:r>
            <a:r>
              <a:rPr lang="en-US" altLang="zh-CN" smtClean="0"/>
              <a:t>---</a:t>
            </a:r>
            <a:r>
              <a:rPr lang="zh-CN" altLang="en-US" smtClean="0"/>
              <a:t>继承结构下的几个问题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4.3.1 </a:t>
            </a:r>
            <a:r>
              <a:rPr lang="zh-CN" altLang="en-US" sz="3200" smtClean="0"/>
              <a:t>继承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成员的访问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8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继承</a:t>
            </a:r>
            <a:r>
              <a:rPr lang="en-US" altLang="zh-CN" smtClean="0"/>
              <a:t>---</a:t>
            </a:r>
            <a:r>
              <a:rPr lang="zh-CN" altLang="en-US" smtClean="0"/>
              <a:t>继承结构下的几个问题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4.3.2 </a:t>
            </a:r>
            <a:r>
              <a:rPr lang="zh-CN" altLang="en-US" sz="3200" smtClean="0"/>
              <a:t>继承</a:t>
            </a:r>
            <a:r>
              <a:rPr lang="en-US" altLang="zh-CN" sz="3200" smtClean="0"/>
              <a:t>---</a:t>
            </a:r>
            <a:r>
              <a:rPr lang="zh-CN" altLang="en-US" sz="3200" smtClean="0"/>
              <a:t>继承结构下的类型关系</a:t>
            </a:r>
            <a:r>
              <a:rPr lang="en-US" altLang="zh-CN" sz="3200" smtClean="0"/>
              <a:t>(</a:t>
            </a:r>
            <a:r>
              <a:rPr lang="zh-CN" altLang="en-US" sz="3200" smtClean="0">
                <a:solidFill>
                  <a:srgbClr val="FF0000"/>
                </a:solidFill>
              </a:rPr>
              <a:t>重点</a:t>
            </a:r>
            <a:r>
              <a:rPr lang="en-US" altLang="zh-CN" sz="3200" smtClean="0"/>
              <a:t>)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4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4.3.2 </a:t>
            </a:r>
            <a:r>
              <a:rPr lang="zh-CN" altLang="en-US" sz="3200" smtClean="0"/>
              <a:t>继承</a:t>
            </a:r>
            <a:r>
              <a:rPr lang="en-US" altLang="zh-CN" sz="3200" smtClean="0"/>
              <a:t>---</a:t>
            </a:r>
            <a:r>
              <a:rPr lang="zh-CN" altLang="en-US" sz="3200" smtClean="0"/>
              <a:t>继承结构下的类型关系</a:t>
            </a:r>
            <a:r>
              <a:rPr lang="en-US" altLang="zh-CN" sz="3200" smtClean="0"/>
              <a:t>(</a:t>
            </a:r>
            <a:r>
              <a:rPr lang="zh-CN" altLang="en-US" sz="3200" smtClean="0">
                <a:solidFill>
                  <a:srgbClr val="FF0000"/>
                </a:solidFill>
              </a:rPr>
              <a:t>重点</a:t>
            </a:r>
            <a:r>
              <a:rPr lang="en-US" altLang="zh-CN" sz="3200" smtClean="0"/>
              <a:t>)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7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9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instanceof</a:t>
            </a:r>
            <a:r>
              <a:rPr lang="zh-CN" altLang="en-US" smtClean="0"/>
              <a:t>操作符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2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1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5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4.3.3 </a:t>
            </a:r>
            <a:r>
              <a:rPr lang="zh-CN" altLang="en-US" sz="3200" smtClean="0"/>
              <a:t>多态</a:t>
            </a:r>
            <a:br>
              <a:rPr lang="zh-CN" altLang="en-US" sz="3200" smtClean="0"/>
            </a:b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继承</a:t>
            </a:r>
            <a:r>
              <a:rPr lang="en-US" altLang="zh-CN" smtClean="0"/>
              <a:t>-----</a:t>
            </a:r>
            <a:br>
              <a:rPr lang="en-US" altLang="zh-CN" smtClean="0"/>
            </a:br>
            <a:r>
              <a:rPr lang="zh-CN" altLang="en-US" smtClean="0"/>
              <a:t>继承结构下的几个问题</a:t>
            </a:r>
            <a:endParaRPr lang="en-US" altLang="zh-CN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方法重载</a:t>
            </a:r>
            <a:r>
              <a:rPr lang="en-US" altLang="zh-CN" sz="3200" smtClean="0"/>
              <a:t>Method overloading</a:t>
            </a:r>
            <a:r>
              <a:rPr lang="zh-CN" altLang="en-US" sz="3200" smtClean="0"/>
              <a:t>（在前半部分讲）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65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宋体" pitchFamily="2" charset="-122"/>
              </a:rPr>
              <a:t>Java</a:t>
            </a:r>
            <a:r>
              <a:rPr lang="zh-CN" altLang="en-US" smtClean="0">
                <a:latin typeface="宋体" pitchFamily="2" charset="-122"/>
              </a:rPr>
              <a:t>语言提供的语法支持</a:t>
            </a:r>
            <a:endParaRPr lang="zh-CN" altLang="en-US" dirty="0" smtClean="0">
              <a:latin typeface="宋体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0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1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22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4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被覆盖方法的具体要求 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运行时多态机制</a:t>
            </a:r>
            <a:r>
              <a:rPr lang="en-US" altLang="zh-CN" sz="3200" smtClean="0"/>
              <a:t>------</a:t>
            </a:r>
            <a:r>
              <a:rPr lang="zh-CN" altLang="en-US" sz="3200" smtClean="0"/>
              <a:t>动态绑定（</a:t>
            </a:r>
            <a:r>
              <a:rPr lang="zh-CN" altLang="en-US" sz="3200" smtClean="0">
                <a:solidFill>
                  <a:srgbClr val="FF0000"/>
                </a:solidFill>
              </a:rPr>
              <a:t>重点</a:t>
            </a:r>
            <a:r>
              <a:rPr lang="zh-CN" altLang="en-US" sz="3200" smtClean="0"/>
              <a:t>）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2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继承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92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被覆盖方法的具体要求 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75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10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4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如果都是</a:t>
            </a:r>
            <a:r>
              <a:rPr lang="en-US" altLang="zh-CN" sz="3200" smtClean="0"/>
              <a:t>static</a:t>
            </a:r>
            <a:r>
              <a:rPr lang="zh-CN" altLang="en-US" sz="3200" smtClean="0"/>
              <a:t>方法（静态绑定）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1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继承</a:t>
            </a:r>
            <a:r>
              <a:rPr lang="en-US" altLang="zh-CN" smtClean="0"/>
              <a:t>----</a:t>
            </a:r>
            <a:br>
              <a:rPr lang="en-US" altLang="zh-CN" smtClean="0"/>
            </a:br>
            <a:r>
              <a:rPr lang="zh-CN" altLang="en-US" smtClean="0"/>
              <a:t>继承结构下的几个问题</a:t>
            </a:r>
            <a:endParaRPr lang="en-US" altLang="zh-CN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继承结构下的几个问题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继承结构下的几个问题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8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4.3.5 </a:t>
            </a:r>
            <a:r>
              <a:rPr lang="zh-CN" altLang="en-US" sz="3200" smtClean="0"/>
              <a:t>继承</a:t>
            </a:r>
            <a:r>
              <a:rPr lang="en-US" altLang="zh-CN" sz="3200" smtClean="0"/>
              <a:t>--- </a:t>
            </a:r>
            <a:r>
              <a:rPr lang="zh-CN" altLang="en-US" sz="3200" smtClean="0"/>
              <a:t>数据隐藏</a:t>
            </a:r>
            <a:r>
              <a:rPr lang="en-US" altLang="zh-CN" sz="3200" smtClean="0"/>
              <a:t>(</a:t>
            </a:r>
            <a:r>
              <a:rPr lang="zh-CN" altLang="en-US" sz="3200" smtClean="0"/>
              <a:t>变量</a:t>
            </a:r>
            <a:r>
              <a:rPr lang="en-US" altLang="zh-CN" sz="3200" smtClean="0"/>
              <a:t>) 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87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继承结构下的几个问题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17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4.3.6 </a:t>
            </a:r>
            <a:r>
              <a:rPr lang="zh-CN" altLang="en-US" sz="3200" smtClean="0"/>
              <a:t>继承 </a:t>
            </a:r>
            <a:br>
              <a:rPr lang="zh-CN" altLang="en-US" sz="3200" smtClean="0"/>
            </a:br>
            <a:r>
              <a:rPr lang="en-US" altLang="zh-CN" sz="3200" smtClean="0"/>
              <a:t>------super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对象初始化的顺序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2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9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4.3 </a:t>
            </a:r>
            <a:r>
              <a:rPr lang="zh-CN" altLang="en-US" smtClean="0"/>
              <a:t>与继承相关的修饰符 </a:t>
            </a:r>
            <a:endParaRPr lang="zh-CN" altLang="en-US" sz="3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3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继承结构下的几个问题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9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br>
              <a:rPr lang="zh-CN" altLang="en-US" sz="3200" smtClean="0"/>
            </a:br>
            <a:r>
              <a:rPr lang="en-US" altLang="zh-CN" sz="3200" smtClean="0"/>
              <a:t>----</a:t>
            </a:r>
            <a:r>
              <a:rPr lang="zh-CN" altLang="en-US" sz="3200" smtClean="0"/>
              <a:t>类的继承原则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br>
              <a:rPr lang="zh-CN" altLang="en-US" sz="3200" smtClean="0"/>
            </a:br>
            <a:r>
              <a:rPr lang="en-US" altLang="zh-CN" sz="3200" smtClean="0"/>
              <a:t>----</a:t>
            </a:r>
            <a:r>
              <a:rPr lang="zh-CN" altLang="en-US" sz="3200" smtClean="0"/>
              <a:t>类的其他关系</a:t>
            </a:r>
            <a:r>
              <a:rPr lang="en-US" altLang="zh-CN" sz="3200" smtClean="0"/>
              <a:t>(</a:t>
            </a:r>
            <a:r>
              <a:rPr lang="zh-CN" altLang="en-US" sz="3200" smtClean="0"/>
              <a:t>了解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9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类的其他关系</a:t>
            </a:r>
            <a:r>
              <a:rPr lang="en-US" altLang="zh-CN" sz="3200" smtClean="0"/>
              <a:t>(</a:t>
            </a:r>
            <a:r>
              <a:rPr lang="zh-CN" altLang="en-US" sz="3200" smtClean="0"/>
              <a:t>了解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8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类的其他关系</a:t>
            </a:r>
            <a:r>
              <a:rPr lang="en-US" altLang="zh-CN" sz="3200" smtClean="0"/>
              <a:t>(</a:t>
            </a:r>
            <a:r>
              <a:rPr lang="zh-CN" altLang="en-US" sz="3200" smtClean="0"/>
              <a:t>了解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2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类的其他关系</a:t>
            </a:r>
            <a:r>
              <a:rPr lang="en-US" altLang="zh-CN" sz="3200" smtClean="0"/>
              <a:t>(</a:t>
            </a:r>
            <a:r>
              <a:rPr lang="zh-CN" altLang="en-US" sz="3200" smtClean="0"/>
              <a:t>了解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4.3.8 </a:t>
            </a:r>
            <a:r>
              <a:rPr lang="zh-CN" altLang="en-US" sz="3200" smtClean="0"/>
              <a:t>继承 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类的其他关系</a:t>
            </a:r>
            <a:r>
              <a:rPr lang="en-US" altLang="zh-CN" sz="3200" smtClean="0"/>
              <a:t>(</a:t>
            </a:r>
            <a:r>
              <a:rPr lang="zh-CN" altLang="en-US" sz="3200" smtClean="0"/>
              <a:t>了解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3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4.2.3 </a:t>
            </a:r>
            <a:r>
              <a:rPr lang="zh-CN" altLang="en-US" smtClean="0"/>
              <a:t>数据封装 </a:t>
            </a:r>
            <a:endParaRPr lang="zh-CN" altLang="en-US" sz="3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0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4.4</a:t>
            </a:r>
            <a:r>
              <a:rPr lang="zh-CN" altLang="en-US" sz="3200" b="1" smtClean="0">
                <a:solidFill>
                  <a:srgbClr val="C00000"/>
                </a:solidFill>
                <a:latin typeface="Arial" pitchFamily="34" charset="0"/>
              </a:rPr>
              <a:t>工厂模式</a:t>
            </a:r>
            <a:r>
              <a:rPr lang="en-US" altLang="zh-CN" sz="3200" smtClean="0"/>
              <a:t>----</a:t>
            </a:r>
            <a:r>
              <a:rPr lang="zh-CN" altLang="en-US" sz="3200" smtClean="0"/>
              <a:t>可兼容的类型和多态</a:t>
            </a:r>
            <a:endParaRPr lang="zh-CN" altLang="en-US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74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2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28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4.4   </a:t>
            </a:r>
            <a:r>
              <a:rPr lang="zh-CN" altLang="en-US" smtClean="0"/>
              <a:t>抽象类和接口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5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四章第二部分：</a:t>
            </a:r>
            <a:r>
              <a:rPr lang="en-US" altLang="zh-CN" smtClean="0"/>
              <a:t> </a:t>
            </a:r>
            <a:r>
              <a:rPr lang="zh-CN" altLang="en-US" smtClean="0"/>
              <a:t>类之间关系及设计</a:t>
            </a:r>
            <a:endParaRPr lang="zh-CN" altLang="en-US" smtClean="0">
              <a:solidFill>
                <a:srgbClr val="990033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abstract  method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4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/>
              <a:t>抽象类</a:t>
            </a:r>
            <a:r>
              <a:rPr lang="en-US" altLang="zh-CN" sz="3200" smtClean="0"/>
              <a:t>(abstract  class)</a:t>
            </a:r>
            <a:endParaRPr lang="en-US" altLang="zh-CN" sz="32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1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4.5 </a:t>
            </a:r>
            <a:r>
              <a:rPr lang="zh-CN" altLang="en-US" smtClean="0"/>
              <a:t>接口 和 抽象类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947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803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90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4.5 </a:t>
            </a:r>
            <a:r>
              <a:rPr lang="zh-CN" altLang="en-US" smtClean="0"/>
              <a:t>接口和抽象类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32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72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4.5 </a:t>
            </a:r>
            <a:r>
              <a:rPr lang="zh-CN" altLang="en-US" smtClean="0"/>
              <a:t>接口和抽象类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331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0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3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1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latin typeface="Consolas" pitchFamily="49" charset="0"/>
              </a:rPr>
              <a:t>public class Hero implements CanFight,CanSwim 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{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 </a:t>
            </a:r>
            <a:r>
              <a:rPr lang="en-US" altLang="zh-CN" sz="2800" smtClean="0">
                <a:solidFill>
                  <a:srgbClr val="FF0000"/>
                </a:solidFill>
                <a:latin typeface="Consolas" pitchFamily="49" charset="0"/>
              </a:rPr>
              <a:t>public</a:t>
            </a:r>
            <a:r>
              <a:rPr lang="en-US" altLang="zh-CN" sz="2800" smtClean="0">
                <a:latin typeface="Consolas" pitchFamily="49" charset="0"/>
              </a:rPr>
              <a:t> void fight()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{System.out.println("hero can fight");}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 </a:t>
            </a:r>
            <a:r>
              <a:rPr lang="en-US" altLang="zh-CN" sz="2800" smtClean="0">
                <a:solidFill>
                  <a:srgbClr val="FF0000"/>
                </a:solidFill>
                <a:latin typeface="Consolas" pitchFamily="49" charset="0"/>
              </a:rPr>
              <a:t>public</a:t>
            </a:r>
            <a:r>
              <a:rPr lang="en-US" altLang="zh-CN" sz="2800" smtClean="0">
                <a:latin typeface="Consolas" pitchFamily="49" charset="0"/>
              </a:rPr>
              <a:t> void swim()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{System.out.println("hero can swim");}</a:t>
            </a:r>
            <a:br>
              <a:rPr lang="en-US" altLang="zh-CN" sz="2800" smtClean="0">
                <a:latin typeface="Consolas" pitchFamily="49" charset="0"/>
              </a:rPr>
            </a:br>
            <a:r>
              <a:rPr lang="en-US" altLang="zh-CN" sz="2800" smtClean="0">
                <a:latin typeface="Consolas" pitchFamily="49" charset="0"/>
              </a:rPr>
              <a:t>}</a:t>
            </a:r>
            <a:br>
              <a:rPr lang="en-US" altLang="zh-CN" sz="2800" smtClean="0">
                <a:latin typeface="Consolas" pitchFamily="49" charset="0"/>
              </a:rPr>
            </a:br>
            <a:endParaRPr lang="en-US" altLang="zh-CN" sz="2800" smtClean="0">
              <a:latin typeface="Consolas" pitchFamily="49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2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全屏显示(4:3)</PresentationFormat>
  <Paragraphs>53</Paragraphs>
  <Slides>131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32" baseType="lpstr">
      <vt:lpstr>Office 主题​​</vt:lpstr>
      <vt:lpstr>  4  面向对象-2</vt:lpstr>
      <vt:lpstr>四章第二部分： 类之间关系及设计</vt:lpstr>
      <vt:lpstr>四章第二部分： 类之间关系及设计</vt:lpstr>
      <vt:lpstr>Java语言提供的语法支持</vt:lpstr>
      <vt:lpstr>4.3 继承 </vt:lpstr>
      <vt:lpstr>PowerPoint 演示文稿</vt:lpstr>
      <vt:lpstr>4.3 与继承相关的修饰符 </vt:lpstr>
      <vt:lpstr>4.2.3 数据封装 </vt:lpstr>
      <vt:lpstr>PowerPoint 演示文稿</vt:lpstr>
      <vt:lpstr>4.2.3 数据封装--- final data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4.2.3 数据封装--- final 方法</vt:lpstr>
      <vt:lpstr>4.2.3  数据封装---final class(最终类)</vt:lpstr>
      <vt:lpstr>PowerPoint 演示文稿</vt:lpstr>
      <vt:lpstr>4.3 继承---继承结构下的几个问题</vt:lpstr>
      <vt:lpstr>4.3.1 继承----成员的访问</vt:lpstr>
      <vt:lpstr>PowerPoint 演示文稿</vt:lpstr>
      <vt:lpstr>4.3 继承---继承结构下的几个问题</vt:lpstr>
      <vt:lpstr>4.3.2 继承---继承结构下的类型关系(重点)</vt:lpstr>
      <vt:lpstr>4.3.2 继承---继承结构下的类型关系(重点)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instanceof操作符</vt:lpstr>
      <vt:lpstr>PowerPoint 演示文稿</vt:lpstr>
      <vt:lpstr>PowerPoint 演示文稿</vt:lpstr>
      <vt:lpstr>4.3.3 多态 </vt:lpstr>
      <vt:lpstr>4.3 继承----- 继承结构下的几个问题</vt:lpstr>
      <vt:lpstr>方法重载Method overloading（在前半部分讲）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被覆盖方法的具体要求 </vt:lpstr>
      <vt:lpstr>运行时多态机制------动态绑定（重点）</vt:lpstr>
      <vt:lpstr>PowerPoint 演示文稿</vt:lpstr>
      <vt:lpstr>PowerPoint 演示文稿</vt:lpstr>
      <vt:lpstr>PowerPoint 演示文稿</vt:lpstr>
      <vt:lpstr>被覆盖方法的具体要求 </vt:lpstr>
      <vt:lpstr>PowerPoint 演示文稿</vt:lpstr>
      <vt:lpstr>PowerPoint 演示文稿</vt:lpstr>
      <vt:lpstr>PowerPoint 演示文稿</vt:lpstr>
      <vt:lpstr>如果都是static方法（静态绑定）</vt:lpstr>
      <vt:lpstr>PowerPoint 演示文稿</vt:lpstr>
      <vt:lpstr>PowerPoint 演示文稿</vt:lpstr>
      <vt:lpstr>4.3 继承---- 继承结构下的几个问题</vt:lpstr>
      <vt:lpstr>继承结构下的几个问题</vt:lpstr>
      <vt:lpstr>继承结构下的几个问题</vt:lpstr>
      <vt:lpstr>4.3.5 继承--- 数据隐藏(变量) </vt:lpstr>
      <vt:lpstr>PowerPoint 演示文稿</vt:lpstr>
      <vt:lpstr>PowerPoint 演示文稿</vt:lpstr>
      <vt:lpstr>继承结构下的几个问题</vt:lpstr>
      <vt:lpstr>4.3.6 继承  ------super</vt:lpstr>
      <vt:lpstr>对象初始化的顺序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继承结构下的几个问题</vt:lpstr>
      <vt:lpstr>4.3.8 继承  ----类的继承原则</vt:lpstr>
      <vt:lpstr>4.3.8 继承  ----类的其他关系(了解)</vt:lpstr>
      <vt:lpstr>4.3.8 继承 ----类的其他关系(了解)</vt:lpstr>
      <vt:lpstr>4.3.8 继承 ----类的其他关系(了解)</vt:lpstr>
      <vt:lpstr>4.3.8 继承 ----类的其他关系(了解)</vt:lpstr>
      <vt:lpstr>PowerPoint 演示文稿</vt:lpstr>
      <vt:lpstr>4.3.8 继承 ----类的其他关系(了解)</vt:lpstr>
      <vt:lpstr>四章第二部分： 类之间关系及设计</vt:lpstr>
      <vt:lpstr>4.4工厂模式----可兼容的类型和多态</vt:lpstr>
      <vt:lpstr>PowerPoint 演示文稿</vt:lpstr>
      <vt:lpstr>PowerPoint 演示文稿</vt:lpstr>
      <vt:lpstr>PowerPoint 演示文稿</vt:lpstr>
      <vt:lpstr>PowerPoint 演示文稿</vt:lpstr>
      <vt:lpstr>4.4   抽象类和接口</vt:lpstr>
      <vt:lpstr>四章第二部分： 类之间关系及设计</vt:lpstr>
      <vt:lpstr>PowerPoint 演示文稿</vt:lpstr>
      <vt:lpstr>abstract  method</vt:lpstr>
      <vt:lpstr>抽象类(abstract  class)</vt:lpstr>
      <vt:lpstr>4.5 接口 和 抽象类</vt:lpstr>
      <vt:lpstr>PowerPoint 演示文稿</vt:lpstr>
      <vt:lpstr>PowerPoint 演示文稿</vt:lpstr>
      <vt:lpstr>4.5 接口和抽象类</vt:lpstr>
      <vt:lpstr>PowerPoint 演示文稿</vt:lpstr>
      <vt:lpstr>4.5 接口和抽象类</vt:lpstr>
      <vt:lpstr>PowerPoint 演示文稿</vt:lpstr>
      <vt:lpstr>PowerPoint 演示文稿</vt:lpstr>
      <vt:lpstr>PowerPoint 演示文稿</vt:lpstr>
      <vt:lpstr>public class Hero implements CanFight,CanSwim  {  public void fight() {System.out.println("hero can fight");}  public void swim() {System.out.println("hero can swim");} } </vt:lpstr>
      <vt:lpstr>PowerPoint 演示文稿</vt:lpstr>
      <vt:lpstr>PowerPoint 演示文稿</vt:lpstr>
      <vt:lpstr>4.5----interface vs  abstract class </vt:lpstr>
      <vt:lpstr>PowerPoint 演示文稿</vt:lpstr>
      <vt:lpstr>PowerPoint 演示文稿</vt:lpstr>
      <vt:lpstr>PowerPoint 演示文稿</vt:lpstr>
      <vt:lpstr>总结 (多态编程)</vt:lpstr>
      <vt:lpstr>Appendix ：面向接口的编程</vt:lpstr>
      <vt:lpstr>四章第二部分： 类之间关系及设计</vt:lpstr>
      <vt:lpstr>4.6内部类和匿名类（略）</vt:lpstr>
      <vt:lpstr>内部类和匿名内部类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4  面向对象-2</dc:title>
  <dc:creator>Administrator</dc:creator>
  <cp:lastModifiedBy>Administrator</cp:lastModifiedBy>
  <cp:revision>1</cp:revision>
  <dcterms:created xsi:type="dcterms:W3CDTF">2021-12-01T02:38:24Z</dcterms:created>
  <dcterms:modified xsi:type="dcterms:W3CDTF">2021-12-01T02:38:29Z</dcterms:modified>
</cp:coreProperties>
</file>